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3"/>
  </p:notesMasterIdLst>
  <p:sldIdLst>
    <p:sldId id="256" r:id="rId2"/>
    <p:sldId id="303" r:id="rId3"/>
    <p:sldId id="304" r:id="rId4"/>
    <p:sldId id="309" r:id="rId5"/>
    <p:sldId id="305" r:id="rId6"/>
    <p:sldId id="306" r:id="rId7"/>
    <p:sldId id="307" r:id="rId8"/>
    <p:sldId id="265" r:id="rId9"/>
    <p:sldId id="268" r:id="rId10"/>
    <p:sldId id="270" r:id="rId11"/>
    <p:sldId id="272" r:id="rId12"/>
    <p:sldId id="273" r:id="rId13"/>
    <p:sldId id="293" r:id="rId14"/>
    <p:sldId id="274" r:id="rId15"/>
    <p:sldId id="310" r:id="rId16"/>
    <p:sldId id="313" r:id="rId17"/>
    <p:sldId id="314" r:id="rId18"/>
    <p:sldId id="312" r:id="rId19"/>
    <p:sldId id="311" r:id="rId20"/>
    <p:sldId id="275" r:id="rId21"/>
    <p:sldId id="320" r:id="rId22"/>
    <p:sldId id="321" r:id="rId23"/>
    <p:sldId id="325" r:id="rId24"/>
    <p:sldId id="326" r:id="rId25"/>
    <p:sldId id="286" r:id="rId26"/>
    <p:sldId id="287" r:id="rId27"/>
    <p:sldId id="332" r:id="rId28"/>
    <p:sldId id="333" r:id="rId29"/>
    <p:sldId id="290" r:id="rId30"/>
    <p:sldId id="294" r:id="rId31"/>
    <p:sldId id="277" r:id="rId32"/>
    <p:sldId id="288" r:id="rId33"/>
    <p:sldId id="289" r:id="rId34"/>
    <p:sldId id="295" r:id="rId35"/>
    <p:sldId id="296" r:id="rId36"/>
    <p:sldId id="297" r:id="rId37"/>
    <p:sldId id="298" r:id="rId38"/>
    <p:sldId id="299" r:id="rId39"/>
    <p:sldId id="300" r:id="rId40"/>
    <p:sldId id="301" r:id="rId41"/>
    <p:sldId id="322" r:id="rId42"/>
    <p:sldId id="323" r:id="rId43"/>
    <p:sldId id="324" r:id="rId44"/>
    <p:sldId id="302" r:id="rId45"/>
    <p:sldId id="291" r:id="rId46"/>
    <p:sldId id="280" r:id="rId47"/>
    <p:sldId id="292" r:id="rId48"/>
    <p:sldId id="316" r:id="rId49"/>
    <p:sldId id="318" r:id="rId50"/>
    <p:sldId id="317" r:id="rId51"/>
    <p:sldId id="278" r:id="rId52"/>
    <p:sldId id="281" r:id="rId53"/>
    <p:sldId id="283" r:id="rId54"/>
    <p:sldId id="282" r:id="rId55"/>
    <p:sldId id="284" r:id="rId56"/>
    <p:sldId id="331" r:id="rId57"/>
    <p:sldId id="319" r:id="rId58"/>
    <p:sldId id="263" r:id="rId59"/>
    <p:sldId id="328" r:id="rId60"/>
    <p:sldId id="329" r:id="rId61"/>
    <p:sldId id="330"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815"/>
  </p:normalViewPr>
  <p:slideViewPr>
    <p:cSldViewPr snapToGrid="0">
      <p:cViewPr varScale="1">
        <p:scale>
          <a:sx n="111" d="100"/>
          <a:sy n="111" d="100"/>
        </p:scale>
        <p:origin x="6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4143035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1191836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2644696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1896209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37680716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3756896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3113617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31551191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3351894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10/22/23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(p. 92).</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(p. 51)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 (p.57). Keep it close to 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4.You don’t have to use a graphic when there isn’t much data — a table is often better.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5. Pie charts are useless. </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901885" y="127820"/>
            <a:ext cx="6223821" cy="6615880"/>
          </a:xfrm>
          <a:prstGeom prst="rect">
            <a:avLst/>
          </a:prstGeom>
        </p:spPr>
      </p:pic>
    </p:spTree>
    <p:extLst>
      <p:ext uri="{BB962C8B-B14F-4D97-AF65-F5344CB8AC3E}">
        <p14:creationId xmlns:p14="http://schemas.microsoft.com/office/powerpoint/2010/main" val="422891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157413"/>
            <a:ext cx="6572250" cy="369332"/>
          </a:xfrm>
          <a:prstGeom prst="rect">
            <a:avLst/>
          </a:prstGeom>
          <a:noFill/>
        </p:spPr>
        <p:txBody>
          <a:bodyPr wrap="square" rtlCol="0">
            <a:spAutoFit/>
          </a:bodyPr>
          <a:lstStyle/>
          <a:p>
            <a:r>
              <a:rPr lang="en-US" dirty="0"/>
              <a:t>https://go-</a:t>
            </a:r>
            <a:r>
              <a:rPr lang="en-US" dirty="0" err="1"/>
              <a:t>cart.io</a:t>
            </a:r>
            <a:r>
              <a:rPr lang="en-US" dirty="0"/>
              <a:t>/tutorial</a:t>
            </a:r>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555585"/>
            <a:ext cx="7772400" cy="6082264"/>
          </a:xfrm>
          <a:prstGeom prst="rect">
            <a:avLst/>
          </a:prstGeom>
        </p:spPr>
      </p:pic>
    </p:spTree>
    <p:extLst>
      <p:ext uri="{BB962C8B-B14F-4D97-AF65-F5344CB8AC3E}">
        <p14:creationId xmlns:p14="http://schemas.microsoft.com/office/powerpoint/2010/main" val="2416939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
        <p:nvSpPr>
          <p:cNvPr id="2" name="Title 4">
            <a:extLst>
              <a:ext uri="{FF2B5EF4-FFF2-40B4-BE49-F238E27FC236}">
                <a16:creationId xmlns:a16="http://schemas.microsoft.com/office/drawing/2014/main" id="{FAB1C1D4-158D-D32F-ECF8-1E83111D6666}"/>
              </a:ext>
            </a:extLst>
          </p:cNvPr>
          <p:cNvSpPr txBox="1">
            <a:spLocks/>
          </p:cNvSpPr>
          <p:nvPr/>
        </p:nvSpPr>
        <p:spPr>
          <a:xfrm>
            <a:off x="1141413" y="609600"/>
            <a:ext cx="9905998" cy="517774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Removing outliers and then some downstream processing</a:t>
            </a:r>
          </a:p>
        </p:txBody>
      </p:sp>
    </p:spTree>
    <p:extLst>
      <p:ext uri="{BB962C8B-B14F-4D97-AF65-F5344CB8AC3E}">
        <p14:creationId xmlns:p14="http://schemas.microsoft.com/office/powerpoint/2010/main" val="2900722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t>https://</a:t>
            </a:r>
            <a:r>
              <a:rPr lang="en-US" dirty="0" err="1"/>
              <a:t>www.edwardtufte.com</a:t>
            </a:r>
            <a:r>
              <a:rPr lang="en-US" dirty="0"/>
              <a:t>/bboard/</a:t>
            </a:r>
            <a:r>
              <a:rPr lang="en-US" dirty="0" err="1"/>
              <a:t>q-and-a-fetch-msg?msg</a:t>
            </a:r>
            <a:r>
              <a:rPr lang="en-US" dirty="0"/>
              <a:t>\_id=0003nk</a:t>
            </a:r>
          </a:p>
          <a:p>
            <a:pPr marL="342900" indent="-342900">
              <a:buAutoNum type="arabicPeriod"/>
            </a:pPr>
            <a:endParaRPr lang="en-US" dirty="0"/>
          </a:p>
          <a:p>
            <a:pPr marL="342900" indent="-342900">
              <a:buAutoNum type="arabicPeriod"/>
            </a:pPr>
            <a:r>
              <a:rPr lang="en-US" dirty="0"/>
              <a:t>https://</a:t>
            </a:r>
            <a:r>
              <a:rPr lang="en-US" dirty="0" err="1"/>
              <a:t>charliepark.org</a:t>
            </a:r>
            <a:r>
              <a:rPr lang="en-US" dirty="0"/>
              <a:t>/</a:t>
            </a:r>
            <a:r>
              <a:rPr lang="en-US" dirty="0" err="1"/>
              <a:t>slopegraphs</a:t>
            </a:r>
            <a:r>
              <a:rPr lang="en-US" dirty="0"/>
              <a:t>/</a:t>
            </a:r>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t>https://</a:t>
            </a:r>
            <a:r>
              <a:rPr lang="en-US" dirty="0" err="1"/>
              <a:t>www.r-bloggers.com</a:t>
            </a:r>
            <a:r>
              <a:rPr lang="en-US" dirty="0"/>
              <a:t>/2018/06/creating-</a:t>
            </a:r>
            <a:r>
              <a:rPr lang="en-US" dirty="0" err="1"/>
              <a:t>slopegraphs</a:t>
            </a:r>
            <a:r>
              <a:rPr lang="en-US" dirty="0"/>
              <a:t>-with-r/</a:t>
            </a:r>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ibecav</a:t>
            </a:r>
            <a:r>
              <a:rPr lang="en-US" dirty="0"/>
              <a:t>/</a:t>
            </a:r>
            <a:r>
              <a:rPr lang="en-US" dirty="0" err="1"/>
              <a:t>CGPfunctions</a:t>
            </a:r>
            <a:endParaRPr lang="en-US" dirty="0"/>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leeper</a:t>
            </a:r>
            <a:r>
              <a:rPr lang="en-US" dirty="0"/>
              <a:t>/</a:t>
            </a:r>
            <a:r>
              <a:rPr lang="en-US" dirty="0" err="1"/>
              <a:t>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t>https://</a:t>
            </a:r>
            <a:r>
              <a:rPr lang="en-US" dirty="0" err="1"/>
              <a:t>dataviz.unhcr.org</a:t>
            </a:r>
            <a:r>
              <a:rPr lang="en-US" dirty="0"/>
              <a:t>/tools/python/</a:t>
            </a:r>
            <a:r>
              <a:rPr lang="en-US" dirty="0" err="1"/>
              <a:t>python_slope_chart.html</a:t>
            </a:r>
            <a:endParaRPr lang="en-US" dirty="0"/>
          </a:p>
          <a:p>
            <a:pPr marL="342900" indent="-342900">
              <a:buAutoNum type="arabicPeriod"/>
            </a:pPr>
            <a:endParaRPr lang="en-US" dirty="0"/>
          </a:p>
        </p:txBody>
      </p:sp>
    </p:spTree>
    <p:extLst>
      <p:ext uri="{BB962C8B-B14F-4D97-AF65-F5344CB8AC3E}">
        <p14:creationId xmlns:p14="http://schemas.microsoft.com/office/powerpoint/2010/main" val="1767552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05221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a:blip r:embed="rId3"/>
          <a:stretch>
            <a:fillRect/>
          </a:stretch>
        </p:blipFill>
        <p:spPr>
          <a:xfrm>
            <a:off x="2493818" y="0"/>
            <a:ext cx="7204364" cy="6858000"/>
          </a:xfrm>
          <a:prstGeom prst="rect">
            <a:avLst/>
          </a:prstGeom>
        </p:spPr>
      </p:pic>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392127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432552"/>
            <a:ext cx="9885769" cy="1793053"/>
          </a:xfrm>
        </p:spPr>
        <p:txBody>
          <a:bodyPr>
            <a:normAutofit/>
          </a:bodyPr>
          <a:lstStyle/>
          <a:p>
            <a:pPr marL="457200" indent="-457200">
              <a:lnSpc>
                <a:spcPct val="90000"/>
              </a:lnSpc>
              <a:buAutoNum type="arabicPeriod"/>
            </a:pPr>
            <a:r>
              <a:rPr lang="en-US" sz="1600" dirty="0"/>
              <a:t>Code for visualization in R, model diagnostics and linear mixed effects models </a:t>
            </a:r>
          </a:p>
          <a:p>
            <a:pPr marL="457200" indent="-457200">
              <a:lnSpc>
                <a:spcPct val="90000"/>
              </a:lnSpc>
              <a:buAutoNum type="arabicPeriod"/>
            </a:pPr>
            <a:endParaRPr lang="en-US" sz="1600" dirty="0"/>
          </a:p>
          <a:p>
            <a:pPr>
              <a:lnSpc>
                <a:spcPct val="90000"/>
              </a:lnSpc>
            </a:pPr>
            <a:r>
              <a:rPr lang="en-US" sz="1600" dirty="0"/>
              <a:t>https://</a:t>
            </a:r>
            <a:r>
              <a:rPr lang="en-US" sz="1600" dirty="0" err="1"/>
              <a:t>github.com</a:t>
            </a:r>
            <a:r>
              <a:rPr lang="en-US" sz="1600" dirty="0"/>
              <a:t>/</a:t>
            </a:r>
            <a:r>
              <a:rPr lang="en-US" sz="1600" dirty="0" err="1"/>
              <a:t>neelsoumya</a:t>
            </a:r>
            <a:r>
              <a:rPr lang="en-US" sz="1600" dirty="0"/>
              <a:t>/</a:t>
            </a:r>
            <a:r>
              <a:rPr lang="en-US" sz="1600" dirty="0" err="1"/>
              <a:t>anova_linear_mixed_effects_examples</a:t>
            </a:r>
            <a:endParaRPr lang="en-US" sz="1600" dirty="0"/>
          </a:p>
        </p:txBody>
      </p:sp>
    </p:spTree>
    <p:extLst>
      <p:ext uri="{BB962C8B-B14F-4D97-AF65-F5344CB8AC3E}">
        <p14:creationId xmlns:p14="http://schemas.microsoft.com/office/powerpoint/2010/main" val="1723882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2086522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403362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63452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Tree>
    <p:extLst>
      <p:ext uri="{BB962C8B-B14F-4D97-AF65-F5344CB8AC3E}">
        <p14:creationId xmlns:p14="http://schemas.microsoft.com/office/powerpoint/2010/main" val="2694809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Tree>
    <p:extLst>
      <p:ext uri="{BB962C8B-B14F-4D97-AF65-F5344CB8AC3E}">
        <p14:creationId xmlns:p14="http://schemas.microsoft.com/office/powerpoint/2010/main" val="32084142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11177562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42744127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44150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17978409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t>xx</a:t>
            </a:r>
          </a:p>
          <a:p>
            <a:endParaRPr lang="en-US" dirty="0"/>
          </a:p>
          <a:p>
            <a:r>
              <a:rPr lang="en-US" u="sng" dirty="0"/>
              <a:t>Reproducible analysis</a:t>
            </a:r>
          </a:p>
          <a:p>
            <a:r>
              <a:rPr lang="en-US"/>
              <a:t>xx</a:t>
            </a:r>
            <a:endParaRPr lang="en-US" dirty="0"/>
          </a:p>
          <a:p>
            <a:endParaRPr lang="en-US" dirty="0"/>
          </a:p>
        </p:txBody>
      </p:sp>
    </p:spTree>
    <p:extLst>
      <p:ext uri="{BB962C8B-B14F-4D97-AF65-F5344CB8AC3E}">
        <p14:creationId xmlns:p14="http://schemas.microsoft.com/office/powerpoint/2010/main" val="1972784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Why and when </a:t>
            </a:r>
            <a:r>
              <a:rPr lang="en-US"/>
              <a:t>of visualization</a:t>
            </a:r>
            <a:endParaRPr lang="en-US" dirty="0"/>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p:txBody>
      </p:sp>
    </p:spTree>
    <p:extLst>
      <p:ext uri="{BB962C8B-B14F-4D97-AF65-F5344CB8AC3E}">
        <p14:creationId xmlns:p14="http://schemas.microsoft.com/office/powerpoint/2010/main" val="2365851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pic>
        <p:nvPicPr>
          <p:cNvPr id="4" name="Picture 3" descr="A graph of different colored circles&#10;&#10;Description automatically generated">
            <a:extLst>
              <a:ext uri="{FF2B5EF4-FFF2-40B4-BE49-F238E27FC236}">
                <a16:creationId xmlns:a16="http://schemas.microsoft.com/office/drawing/2014/main" id="{7EF2DFAD-EB12-E74E-2F22-2874C554B785}"/>
              </a:ext>
            </a:extLst>
          </p:cNvPr>
          <p:cNvPicPr>
            <a:picLocks noChangeAspect="1"/>
          </p:cNvPicPr>
          <p:nvPr/>
        </p:nvPicPr>
        <p:blipFill>
          <a:blip r:embed="rId3"/>
          <a:stretch>
            <a:fillRect/>
          </a:stretch>
        </p:blipFill>
        <p:spPr>
          <a:xfrm>
            <a:off x="1460591" y="0"/>
            <a:ext cx="9212171" cy="6814618"/>
          </a:xfrm>
          <a:prstGeom prst="rect">
            <a:avLst/>
          </a:prstGeom>
        </p:spPr>
      </p:pic>
    </p:spTree>
    <p:extLst>
      <p:ext uri="{BB962C8B-B14F-4D97-AF65-F5344CB8AC3E}">
        <p14:creationId xmlns:p14="http://schemas.microsoft.com/office/powerpoint/2010/main" val="1284500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North </a:t>
            </a:r>
            <a:r>
              <a:rPr lang="en-US" dirty="0" err="1"/>
              <a:t>korea</a:t>
            </a:r>
            <a:r>
              <a:rPr lang="en-US" dirty="0"/>
              <a:t> missile range animation</a:t>
            </a:r>
          </a:p>
          <a:p>
            <a:r>
              <a:rPr lang="en-US" dirty="0"/>
              <a:t>Critique</a:t>
            </a:r>
          </a:p>
          <a:p>
            <a:r>
              <a:rPr lang="en-US" dirty="0"/>
              <a:t>https://</a:t>
            </a:r>
            <a:r>
              <a:rPr lang="en-US" dirty="0" err="1"/>
              <a:t>nagix.github.io</a:t>
            </a:r>
            <a:r>
              <a:rPr lang="en-US" dirty="0"/>
              <a:t>/</a:t>
            </a:r>
            <a:r>
              <a:rPr lang="en-US" dirty="0" err="1"/>
              <a:t>nk</a:t>
            </a:r>
            <a:r>
              <a:rPr lang="en-US" dirty="0"/>
              <a:t>-missile-tests/</a:t>
            </a:r>
          </a:p>
        </p:txBody>
      </p:sp>
    </p:spTree>
    <p:extLst>
      <p:ext uri="{BB962C8B-B14F-4D97-AF65-F5344CB8AC3E}">
        <p14:creationId xmlns:p14="http://schemas.microsoft.com/office/powerpoint/2010/main" val="30649159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Create cartogram online</a:t>
            </a:r>
          </a:p>
        </p:txBody>
      </p:sp>
    </p:spTree>
    <p:extLst>
      <p:ext uri="{BB962C8B-B14F-4D97-AF65-F5344CB8AC3E}">
        <p14:creationId xmlns:p14="http://schemas.microsoft.com/office/powerpoint/2010/main" val="1368234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maps 3d to 2d</a:t>
            </a: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12433</TotalTime>
  <Words>2618</Words>
  <Application>Microsoft Macintosh PowerPoint</Application>
  <PresentationFormat>Widescreen</PresentationFormat>
  <Paragraphs>263</Paragraphs>
  <Slides>61</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Arial</vt:lpstr>
      <vt:lpstr>Calibri</vt:lpstr>
      <vt:lpstr>Century Gothic</vt:lpstr>
      <vt:lpstr>Georgia</vt:lpstr>
      <vt:lpstr>Lato</vt:lpstr>
      <vt:lpstr>Open Sans</vt:lpstr>
      <vt:lpstr>Times</vt:lpstr>
      <vt:lpstr>Mesh</vt:lpstr>
      <vt:lpstr>visualization</vt:lpstr>
      <vt:lpstr>Basics and pitfalls in data visualization (TUFTE)      1. Less is more. “Above all else show the data” (p. 92). 2. “Graphical excellence consists of complex ideas communicated with clarity, precision, and efficiency.” (p. 51)  3. Keep it proportional! “Lie Factor = size of effect shown in graphic divided by size of effect in data” (p.57). Keep it close to 1.  4.You don’t have to use a graphic when there isn’t much data — a table is often better.  5. Pie charts are useless. </vt:lpstr>
      <vt:lpstr>Basics and pitfalls in data visualization      1. Tufte 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 </vt:lpstr>
      <vt:lpstr>PowerPoint Presentation</vt:lpstr>
      <vt:lpstr>1. https://pudding.cool/projects/heat-records-map/ 2. https://pudding.cool/2022/12/yard-sale/ power law distributions</vt:lpstr>
      <vt:lpstr>Heatmaps tSNE communicate data storytelling distances not preserved stochastic  difficult to communicate to non-technical experts </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Case study</vt:lpstr>
      <vt:lpstr>Case study</vt:lpstr>
      <vt:lpstr>Case study</vt:lpstr>
      <vt:lpstr>cartograms</vt:lpstr>
      <vt:lpstr>PowerPoint Presentation</vt:lpstr>
      <vt:lpstr>T-test</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independence</vt:lpstr>
      <vt:lpstr>resource</vt:lpstr>
      <vt:lpstr>Time series data and autocorrelations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Shiny apps for rapid prototyping and communication</vt:lpstr>
      <vt:lpstr>Why and when of visualization</vt:lpstr>
      <vt:lpstr>material</vt:lpstr>
      <vt:lpstr>material</vt:lpstr>
      <vt:lpstr>material</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171</cp:revision>
  <cp:lastPrinted>2023-09-21T09:58:26Z</cp:lastPrinted>
  <dcterms:created xsi:type="dcterms:W3CDTF">2023-09-18T08:47:09Z</dcterms:created>
  <dcterms:modified xsi:type="dcterms:W3CDTF">2023-10-26T07:03:26Z</dcterms:modified>
</cp:coreProperties>
</file>